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79" r:id="rId18"/>
    <p:sldId id="281" r:id="rId19"/>
    <p:sldId id="282" r:id="rId20"/>
    <p:sldId id="283" r:id="rId21"/>
    <p:sldId id="284" r:id="rId22"/>
    <p:sldId id="286" r:id="rId23"/>
    <p:sldId id="285" r:id="rId24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27" autoAdjust="0"/>
  </p:normalViewPr>
  <p:slideViewPr>
    <p:cSldViewPr>
      <p:cViewPr varScale="1">
        <p:scale>
          <a:sx n="76" d="100"/>
          <a:sy n="76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E3741-F31A-4120-8548-52D9F55902E9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6BA06-EBA3-40C0-BABF-5C2295E878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70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1ED91-9AF7-4AFB-8A37-BB280D3B4FED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DE8E-D4D3-4A78-8EBC-8F3EF7B76C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2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DE8E-D4D3-4A78-8EBC-8F3EF7B76C4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4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DE8E-D4D3-4A78-8EBC-8F3EF7B76C4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59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501669-AB61-46A5-BA73-1168814CD8B5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333919-7AFB-4FB7-B83A-2F410FE8E3AA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72450"/>
              </p:ext>
            </p:extLst>
          </p:nvPr>
        </p:nvGraphicFramePr>
        <p:xfrm>
          <a:off x="0" y="44624"/>
          <a:ext cx="9144000" cy="790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/>
              </a:tblGrid>
              <a:tr h="578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</a:rPr>
                        <a:t>                                                   </a:t>
                      </a:r>
                      <a:endParaRPr lang="es-MX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</a:rPr>
                        <a:t>ADMINISTRACION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 smtClean="0">
                          <a:effectLst/>
                        </a:rPr>
                        <a:t>PLANEACION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E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E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s-MX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Ricardo Saucedo Márquez</a:t>
                      </a:r>
                    </a:p>
                    <a:p>
                      <a:pPr algn="r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Matrícula: 214065</a:t>
                      </a:r>
                    </a:p>
                    <a:p>
                      <a:pPr algn="r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18/10/2019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/>
                </a:tc>
              </a:tr>
              <a:tr h="279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/>
                </a:tc>
              </a:tr>
              <a:tr h="47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/>
                </a:tc>
              </a:tr>
              <a:tr h="279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/>
                </a:tc>
              </a:tr>
            </a:tbl>
          </a:graphicData>
        </a:graphic>
      </p:graphicFrame>
      <p:pic>
        <p:nvPicPr>
          <p:cNvPr id="1026" name="Picture 1" descr="Resultado de imagen para facultad de contaduria y administr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968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8002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" y="2636912"/>
            <a:ext cx="47632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3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318248" cy="47965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PROCESO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968552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108520" y="2236057"/>
            <a:ext cx="3953628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4) Evaluación de Recursos: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Recursos requeridos:   	</a:t>
            </a:r>
            <a:r>
              <a:rPr lang="es-ES" sz="1050" dirty="0" smtClean="0"/>
              <a:t>Herramientas; Maquinaria, Personal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Recursos disponibles: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050" dirty="0" smtClean="0"/>
              <a:t>Si los recursos exceden de manera significativa los recursos disponibles: Adquirir nuevos recursos o cambiar el plan</a:t>
            </a:r>
          </a:p>
          <a:p>
            <a:endParaRPr lang="es-ES" dirty="0" smtClean="0"/>
          </a:p>
          <a:p>
            <a:r>
              <a:rPr lang="es-ES" dirty="0"/>
              <a:t>	</a:t>
            </a:r>
            <a:endParaRPr lang="es-E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42920" r="32925" b="38784"/>
          <a:stretch/>
        </p:blipFill>
        <p:spPr bwMode="auto">
          <a:xfrm>
            <a:off x="107504" y="5373216"/>
            <a:ext cx="456657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318248" cy="47965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PROCESO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2433554"/>
            <a:ext cx="464400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</a:t>
            </a:r>
            <a:r>
              <a:rPr lang="es-ES" b="1" dirty="0" smtClean="0"/>
              <a:t>) Desarrollo de planes de acción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Secuencia y tiempos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Responsabilidad: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s-ES" sz="1100" dirty="0" smtClean="0"/>
              <a:t>¿Quién hace que?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31154" r="33143" b="27365"/>
          <a:stretch/>
        </p:blipFill>
        <p:spPr bwMode="auto">
          <a:xfrm>
            <a:off x="3628776" y="3068960"/>
            <a:ext cx="55152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318248" cy="47965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PROCESO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54312" y="2600064"/>
            <a:ext cx="49217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6</a:t>
            </a:r>
            <a:r>
              <a:rPr lang="es-ES" b="1" dirty="0" smtClean="0"/>
              <a:t>) Implementación de los planes: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Verificar la implementación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Supervisar el progreso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Verificar nivel de apoyo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Verificar nivel de resistencia</a:t>
            </a:r>
          </a:p>
          <a:p>
            <a:pPr lvl="3"/>
            <a:endParaRPr lang="es-E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Ajustes en tiempo real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31640" y="5373215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punto clave por recordar es que en el ambiente dinámico actual, un plan fijo resultaría tan peligroso como no tener ningún plan.</a:t>
            </a:r>
            <a:endParaRPr lang="es-MX" sz="1600" dirty="0"/>
          </a:p>
        </p:txBody>
      </p:sp>
      <p:sp>
        <p:nvSpPr>
          <p:cNvPr id="4" name="3 Flecha abajo"/>
          <p:cNvSpPr/>
          <p:nvPr/>
        </p:nvSpPr>
        <p:spPr>
          <a:xfrm>
            <a:off x="2615184" y="4692945"/>
            <a:ext cx="300632" cy="680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318248" cy="47965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PROCESO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7162" y="2636912"/>
            <a:ext cx="313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7</a:t>
            </a:r>
            <a:r>
              <a:rPr lang="es-ES" b="1" dirty="0" smtClean="0"/>
              <a:t>) Supervisar Resultados:</a:t>
            </a:r>
          </a:p>
          <a:p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6731"/>
            <a:ext cx="4545855" cy="340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32264" r="35365" b="18044"/>
          <a:stretch/>
        </p:blipFill>
        <p:spPr bwMode="auto">
          <a:xfrm>
            <a:off x="395536" y="1115025"/>
            <a:ext cx="833780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6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HERRAMIENTAS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administradores emplean diversas herramientas de planeacion. </a:t>
            </a:r>
          </a:p>
          <a:p>
            <a:r>
              <a:rPr lang="es-ES" dirty="0" smtClean="0"/>
              <a:t>Una de las mas utilizadas: </a:t>
            </a:r>
            <a:r>
              <a:rPr lang="es-ES" b="1" u="sng" dirty="0" smtClean="0"/>
              <a:t>Presupuestos</a:t>
            </a:r>
          </a:p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texto"/>
          <p:cNvSpPr txBox="1">
            <a:spLocks/>
          </p:cNvSpPr>
          <p:nvPr/>
        </p:nvSpPr>
        <p:spPr>
          <a:xfrm>
            <a:off x="3635896" y="4512341"/>
            <a:ext cx="5424227" cy="187220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Sirven para cuantificar y asignar los recursos  a las actividades especificas.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7558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430" y="1380749"/>
            <a:ext cx="4344244" cy="864096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TIPOS DE PRESUPUESTOS: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0995" y="2649327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Para gastos de capital:</a:t>
            </a:r>
          </a:p>
          <a:p>
            <a:r>
              <a:rPr lang="es-MX" dirty="0" smtClean="0"/>
              <a:t>Especifica </a:t>
            </a:r>
            <a:r>
              <a:rPr lang="es-MX" dirty="0"/>
              <a:t>la </a:t>
            </a:r>
            <a:r>
              <a:rPr lang="es-MX" dirty="0" smtClean="0"/>
              <a:t>cantidad de </a:t>
            </a:r>
            <a:r>
              <a:rPr lang="es-MX" dirty="0"/>
              <a:t>dinero </a:t>
            </a:r>
            <a:r>
              <a:rPr lang="es-MX" dirty="0" smtClean="0"/>
              <a:t>que se </a:t>
            </a:r>
            <a:r>
              <a:rPr lang="es-MX" dirty="0"/>
              <a:t>gastará en </a:t>
            </a:r>
            <a:r>
              <a:rPr lang="es-MX" dirty="0" smtClean="0"/>
              <a:t>artículos específicos de uso </a:t>
            </a:r>
            <a:r>
              <a:rPr lang="es-MX" dirty="0"/>
              <a:t>a largo plazo, </a:t>
            </a:r>
            <a:r>
              <a:rPr lang="es-MX" dirty="0" smtClean="0"/>
              <a:t>cuya compra requiere cantidades significativas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45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5" y="4423792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14" y="4569779"/>
            <a:ext cx="1976388" cy="13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703543" y="2510828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Para gastos:</a:t>
            </a:r>
          </a:p>
          <a:p>
            <a:r>
              <a:rPr lang="es-MX" dirty="0"/>
              <a:t>Incluye todas las </a:t>
            </a:r>
            <a:r>
              <a:rPr lang="es-MX" dirty="0" smtClean="0"/>
              <a:t>actividades primarias</a:t>
            </a:r>
            <a:r>
              <a:rPr lang="es-MX" dirty="0"/>
              <a:t>, en las cuales una unidad </a:t>
            </a:r>
            <a:r>
              <a:rPr lang="es-MX" dirty="0" smtClean="0"/>
              <a:t>u organización </a:t>
            </a:r>
            <a:r>
              <a:rPr lang="es-MX" dirty="0"/>
              <a:t>planea gastar su </a:t>
            </a:r>
            <a:r>
              <a:rPr lang="es-MX" dirty="0" smtClean="0"/>
              <a:t>dinero, así </a:t>
            </a:r>
            <a:r>
              <a:rPr lang="es-MX" dirty="0"/>
              <a:t>como la cantidad que se les </a:t>
            </a:r>
            <a:r>
              <a:rPr lang="es-MX" dirty="0" smtClean="0"/>
              <a:t>asigna para </a:t>
            </a:r>
            <a:r>
              <a:rPr lang="es-MX" dirty="0"/>
              <a:t>el año siguiente</a:t>
            </a:r>
          </a:p>
        </p:txBody>
      </p:sp>
    </p:spTree>
    <p:extLst>
      <p:ext uri="{BB962C8B-B14F-4D97-AF65-F5344CB8AC3E}">
        <p14:creationId xmlns:p14="http://schemas.microsoft.com/office/powerpoint/2010/main" val="3812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464496" cy="1224136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PRESUPUESTO: Propuesto y Autorizado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306896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Propuesto:</a:t>
            </a:r>
          </a:p>
          <a:p>
            <a:r>
              <a:rPr lang="es-MX" dirty="0" smtClean="0"/>
              <a:t>Brinda </a:t>
            </a:r>
            <a:r>
              <a:rPr lang="es-MX" dirty="0"/>
              <a:t>un plan sobre el monto de</a:t>
            </a:r>
          </a:p>
          <a:p>
            <a:r>
              <a:rPr lang="es-MX" dirty="0"/>
              <a:t>dinero que será necesario, y se somete</a:t>
            </a:r>
          </a:p>
          <a:p>
            <a:r>
              <a:rPr lang="es-MX" dirty="0"/>
              <a:t>a la revisión de un superior o de un</a:t>
            </a:r>
          </a:p>
          <a:p>
            <a:r>
              <a:rPr lang="es-MX" dirty="0"/>
              <a:t>comité de revisión de presupuesto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91037" y="322136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Autorizado:</a:t>
            </a:r>
          </a:p>
          <a:p>
            <a:r>
              <a:rPr lang="es-MX" dirty="0"/>
              <a:t>E</a:t>
            </a:r>
            <a:r>
              <a:rPr lang="es-MX" dirty="0" smtClean="0"/>
              <a:t>specifica </a:t>
            </a:r>
            <a:r>
              <a:rPr lang="es-MX" dirty="0"/>
              <a:t>los rubros y los montos en</a:t>
            </a:r>
          </a:p>
          <a:p>
            <a:r>
              <a:rPr lang="es-MX" dirty="0"/>
              <a:t>los cuales se autoriza el gasto al</a:t>
            </a:r>
          </a:p>
          <a:p>
            <a:r>
              <a:rPr lang="es-MX" dirty="0"/>
              <a:t>administrador</a:t>
            </a:r>
          </a:p>
        </p:txBody>
      </p:sp>
      <p:sp>
        <p:nvSpPr>
          <p:cNvPr id="3" name="AutoShape 2" descr="Resultado de imagen para propo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Resultado de imagen para propon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51399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65" y="460099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464496" cy="1224136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METODO DE PRUSUPUESTACION: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3068960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Método de presupuesto incremental:</a:t>
            </a:r>
          </a:p>
          <a:p>
            <a:r>
              <a:rPr lang="es-MX" dirty="0" smtClean="0"/>
              <a:t>Los</a:t>
            </a:r>
            <a:r>
              <a:rPr lang="es-MX" dirty="0"/>
              <a:t> </a:t>
            </a:r>
            <a:r>
              <a:rPr lang="es-MX" dirty="0" smtClean="0"/>
              <a:t>administradores </a:t>
            </a:r>
            <a:r>
              <a:rPr lang="es-MX" dirty="0"/>
              <a:t>utilizan </a:t>
            </a:r>
            <a:r>
              <a:rPr lang="es-MX" dirty="0" smtClean="0"/>
              <a:t>el presupuesto</a:t>
            </a:r>
            <a:r>
              <a:rPr lang="es-MX" dirty="0"/>
              <a:t> </a:t>
            </a:r>
            <a:r>
              <a:rPr lang="es-MX" dirty="0" smtClean="0"/>
              <a:t>aprobado </a:t>
            </a:r>
            <a:r>
              <a:rPr lang="es-MX" dirty="0"/>
              <a:t>del </a:t>
            </a:r>
            <a:r>
              <a:rPr lang="es-MX" dirty="0" smtClean="0"/>
              <a:t>año anterior</a:t>
            </a:r>
            <a:r>
              <a:rPr lang="es-MX" dirty="0"/>
              <a:t>, como </a:t>
            </a:r>
            <a:r>
              <a:rPr lang="es-MX" dirty="0" smtClean="0"/>
              <a:t>base para </a:t>
            </a:r>
            <a:r>
              <a:rPr lang="es-MX" dirty="0"/>
              <a:t>argumentar las razones por </a:t>
            </a:r>
            <a:r>
              <a:rPr lang="es-MX" dirty="0" smtClean="0"/>
              <a:t>las cuales </a:t>
            </a:r>
            <a:r>
              <a:rPr lang="es-MX" dirty="0"/>
              <a:t>el presupuesto </a:t>
            </a:r>
            <a:r>
              <a:rPr lang="es-MX" dirty="0" smtClean="0"/>
              <a:t>siguiente debería </a:t>
            </a:r>
            <a:r>
              <a:rPr lang="es-MX" dirty="0"/>
              <a:t>ser mayor o menor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60032" y="306896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Método de presupuesto de base cero:</a:t>
            </a:r>
          </a:p>
          <a:p>
            <a:r>
              <a:rPr lang="es-MX" dirty="0"/>
              <a:t>S</a:t>
            </a:r>
            <a:r>
              <a:rPr lang="es-MX" dirty="0" smtClean="0"/>
              <a:t>upone </a:t>
            </a:r>
            <a:r>
              <a:rPr lang="es-MX" dirty="0"/>
              <a:t>que </a:t>
            </a:r>
            <a:r>
              <a:rPr lang="es-MX" dirty="0" smtClean="0"/>
              <a:t>toda asignación de fondos </a:t>
            </a:r>
            <a:r>
              <a:rPr lang="es-MX" dirty="0"/>
              <a:t>debe </a:t>
            </a:r>
            <a:r>
              <a:rPr lang="es-MX" dirty="0" smtClean="0"/>
              <a:t>justificarse a </a:t>
            </a:r>
            <a:r>
              <a:rPr lang="es-MX" dirty="0"/>
              <a:t>partir de cero cada año</a:t>
            </a:r>
          </a:p>
        </p:txBody>
      </p:sp>
    </p:spTree>
    <p:extLst>
      <p:ext uri="{BB962C8B-B14F-4D97-AF65-F5344CB8AC3E}">
        <p14:creationId xmlns:p14="http://schemas.microsoft.com/office/powerpoint/2010/main" val="5809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ESTABLECER LAS METAS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389120"/>
          </a:xfrm>
        </p:spPr>
        <p:txBody>
          <a:bodyPr/>
          <a:lstStyle/>
          <a:p>
            <a:r>
              <a:rPr lang="es-MX" dirty="0"/>
              <a:t>El establecimiento de metas es un proceso específico de planeación para </a:t>
            </a:r>
            <a:r>
              <a:rPr lang="es-MX" dirty="0" smtClean="0"/>
              <a:t>administrar el desempeño.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r>
              <a:rPr lang="es-MX" dirty="0" smtClean="0"/>
              <a:t>Características de metas SMART: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MX" dirty="0" smtClean="0"/>
              <a:t>Especifica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MX" dirty="0" smtClean="0"/>
              <a:t>Medible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MX" dirty="0" smtClean="0"/>
              <a:t>Consensuada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MX" dirty="0" smtClean="0"/>
              <a:t>Realista</a:t>
            </a:r>
          </a:p>
          <a:p>
            <a:pPr marL="880110" lvl="1" indent="-514350">
              <a:buFont typeface="+mj-lt"/>
              <a:buAutoNum type="arabicPeriod"/>
            </a:pPr>
            <a:r>
              <a:rPr lang="es-MX" dirty="0" smtClean="0"/>
              <a:t>Limite de tiempo</a:t>
            </a:r>
          </a:p>
        </p:txBody>
      </p:sp>
    </p:spTree>
    <p:extLst>
      <p:ext uri="{BB962C8B-B14F-4D97-AF65-F5344CB8AC3E}">
        <p14:creationId xmlns:p14="http://schemas.microsoft.com/office/powerpoint/2010/main" val="19757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836712"/>
            <a:ext cx="2590056" cy="695674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CASO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9214" y="1556792"/>
            <a:ext cx="3267564" cy="10266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ANALIZAR EL AMBIENTE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Riesgos</a:t>
            </a: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Beneficios</a:t>
            </a:r>
          </a:p>
          <a:p>
            <a:endParaRPr lang="es-MX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3977000" cy="39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444370" y="2564904"/>
            <a:ext cx="2520280" cy="648072"/>
          </a:xfrm>
          <a:prstGeom prst="rect">
            <a:avLst/>
          </a:prstGeom>
        </p:spPr>
        <p:txBody>
          <a:bodyPr vert="horz" lIns="18288" rIns="18288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ESTABLECER OBJETIVOS Y EXTRATEGIAS</a:t>
            </a:r>
          </a:p>
          <a:p>
            <a:endParaRPr lang="es-MX" dirty="0"/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46020" y="3498828"/>
            <a:ext cx="2131282" cy="580421"/>
          </a:xfrm>
          <a:prstGeom prst="rect">
            <a:avLst/>
          </a:prstGeom>
        </p:spPr>
        <p:txBody>
          <a:bodyPr vert="horz" lIns="18288" rIns="18288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DETERMINAR LOS RECURSOS</a:t>
            </a:r>
          </a:p>
          <a:p>
            <a:endParaRPr lang="es-MX" dirty="0"/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57820" y="4437112"/>
            <a:ext cx="1800200" cy="552264"/>
          </a:xfrm>
          <a:prstGeom prst="rect">
            <a:avLst/>
          </a:prstGeom>
        </p:spPr>
        <p:txBody>
          <a:bodyPr vert="horz" lIns="18288" rIns="18288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VERIFICAR LOS RESULTADOS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82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ADMINISTRACION POR OBJETIVOS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A.P.O. </a:t>
            </a:r>
            <a:r>
              <a:rPr lang="es-MX" dirty="0"/>
              <a:t>es un tipo específico de proceso para </a:t>
            </a:r>
            <a:r>
              <a:rPr lang="es-MX" dirty="0" smtClean="0"/>
              <a:t>establecer metas.</a:t>
            </a:r>
          </a:p>
          <a:p>
            <a:r>
              <a:rPr lang="es-MX" dirty="0"/>
              <a:t>L</a:t>
            </a:r>
            <a:r>
              <a:rPr lang="es-MX" dirty="0" smtClean="0"/>
              <a:t>os </a:t>
            </a:r>
            <a:r>
              <a:rPr lang="es-MX" dirty="0"/>
              <a:t>sistemas de </a:t>
            </a:r>
            <a:r>
              <a:rPr lang="es-MX" dirty="0" smtClean="0"/>
              <a:t>administración por </a:t>
            </a:r>
            <a:r>
              <a:rPr lang="es-MX" dirty="0"/>
              <a:t>objetivos </a:t>
            </a:r>
            <a:r>
              <a:rPr lang="es-MX" b="1" i="1" u="sng" dirty="0"/>
              <a:t>son más eficaces cuando la alta administración </a:t>
            </a:r>
            <a:r>
              <a:rPr lang="es-MX" b="1" i="1" u="sng" dirty="0" smtClean="0"/>
              <a:t>demuestra claramente </a:t>
            </a:r>
            <a:r>
              <a:rPr lang="es-MX" b="1" i="1" u="sng" dirty="0"/>
              <a:t>que apoya el sistema y participa en </a:t>
            </a:r>
            <a:r>
              <a:rPr lang="es-MX" b="1" i="1" u="sng" dirty="0" smtClean="0"/>
              <a:t>él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35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7654" r="20222" b="23095"/>
          <a:stretch/>
        </p:blipFill>
        <p:spPr bwMode="auto">
          <a:xfrm>
            <a:off x="29067" y="1628800"/>
            <a:ext cx="8918222" cy="42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3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4" t="27245" r="27637" b="25860"/>
          <a:stretch/>
        </p:blipFill>
        <p:spPr bwMode="auto">
          <a:xfrm>
            <a:off x="35441" y="836712"/>
            <a:ext cx="90044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408712" cy="32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980728"/>
            <a:ext cx="8013576" cy="128701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VISION GENERAL DE LA PLANEACION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56992"/>
            <a:ext cx="2232248" cy="576064"/>
          </a:xfrm>
        </p:spPr>
        <p:txBody>
          <a:bodyPr/>
          <a:lstStyle/>
          <a:p>
            <a:pPr lvl="1"/>
            <a:r>
              <a:rPr lang="es-ES" dirty="0" smtClean="0"/>
              <a:t>Objetivos</a:t>
            </a:r>
          </a:p>
          <a:p>
            <a:pPr marL="393192" lvl="1" indent="0">
              <a:buNone/>
            </a:pPr>
            <a:endParaRPr lang="es-ES" dirty="0" smtClean="0"/>
          </a:p>
          <a:p>
            <a:pPr marL="393192" lvl="1" indent="0">
              <a:buNone/>
            </a:pPr>
            <a:endParaRPr lang="es-ES" dirty="0" smtClean="0"/>
          </a:p>
          <a:p>
            <a:pPr marL="393192" lvl="1" indent="0">
              <a:buNone/>
            </a:pP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27884" y="3356992"/>
            <a:ext cx="18002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dirty="0" smtClean="0"/>
              <a:t>Planes</a:t>
            </a:r>
          </a:p>
          <a:p>
            <a:pPr marL="393192" lvl="1" indent="0">
              <a:buFont typeface="Wingdings 2"/>
              <a:buNone/>
            </a:pPr>
            <a:endParaRPr lang="es-ES" dirty="0" smtClean="0"/>
          </a:p>
          <a:p>
            <a:pPr marL="393192" lvl="1" indent="0">
              <a:buFont typeface="Wingdings 2"/>
              <a:buNone/>
            </a:pP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444208" y="3356992"/>
            <a:ext cx="2232248" cy="57606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dirty="0" smtClean="0"/>
              <a:t>Planeación</a:t>
            </a:r>
          </a:p>
          <a:p>
            <a:pPr marL="393192" lvl="1" indent="0">
              <a:buFont typeface="Wingdings 2"/>
              <a:buNone/>
            </a:pPr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>
            <a:off x="2567691" y="3437384"/>
            <a:ext cx="9721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derecha"/>
          <p:cNvSpPr/>
          <p:nvPr/>
        </p:nvSpPr>
        <p:spPr>
          <a:xfrm>
            <a:off x="5519109" y="3424725"/>
            <a:ext cx="9721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8" y="4191660"/>
            <a:ext cx="1893776" cy="9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82786"/>
            <a:ext cx="2090411" cy="11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70989"/>
            <a:ext cx="2164854" cy="10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69890"/>
            <a:ext cx="4546848" cy="101037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TIPOS DE PLANES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30227" r="24094" b="22068"/>
          <a:stretch/>
        </p:blipFill>
        <p:spPr bwMode="auto">
          <a:xfrm>
            <a:off x="0" y="1844824"/>
            <a:ext cx="8872401" cy="389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84577" y="5949280"/>
            <a:ext cx="2987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/>
              <a:t>EJEMPLO: SONORA DE REVITALIZAR EL TURISMO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63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5" y="836712"/>
            <a:ext cx="6347048" cy="650336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>NIVELES ORGANIZACIONALES</a:t>
            </a:r>
            <a:endParaRPr lang="es-MX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0082" r="39010" b="23857"/>
          <a:stretch/>
        </p:blipFill>
        <p:spPr bwMode="auto">
          <a:xfrm>
            <a:off x="1043608" y="2517874"/>
            <a:ext cx="6702765" cy="415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1" t="23926" r="41238" b="66983"/>
          <a:stretch/>
        </p:blipFill>
        <p:spPr bwMode="auto">
          <a:xfrm>
            <a:off x="467544" y="1556792"/>
            <a:ext cx="5373189" cy="93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056784" cy="49492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INTERACCION ENTRE TIPOS DE PLAN Y NIVELES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34870" r="45509" b="48931"/>
          <a:stretch/>
        </p:blipFill>
        <p:spPr bwMode="auto">
          <a:xfrm>
            <a:off x="395536" y="2276872"/>
            <a:ext cx="8568953" cy="3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8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318248" cy="47965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PROCESO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2081229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1 )Análisis Ambiental: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Pronostico</a:t>
            </a:r>
          </a:p>
          <a:p>
            <a:pPr lvl="1"/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Incertidumbre en el ambiente/Plan de Contingencia</a:t>
            </a:r>
          </a:p>
          <a:p>
            <a:pPr lvl="1"/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Benchmarkin</a:t>
            </a:r>
            <a:r>
              <a:rPr lang="es-MX" dirty="0" smtClean="0"/>
              <a:t>g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856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318248" cy="47965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PROCESO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968552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42172" y="2708920"/>
            <a:ext cx="3309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2 ) Determinar Objetivos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Prioridades y Objetivos múltiples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Medición de Objetivos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7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318248" cy="47965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PROCESO DE PLANEACION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968552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3141" y="2636912"/>
            <a:ext cx="3164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3) Requerimientos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¿Qué se </a:t>
            </a:r>
            <a:r>
              <a:rPr lang="es-ES" dirty="0" smtClean="0"/>
              <a:t>necesita para que mi producto o servicio tenga mayor presencia?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7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1428</TotalTime>
  <Words>465</Words>
  <Application>Microsoft Office PowerPoint</Application>
  <PresentationFormat>Presentación en pantalla (4:3)</PresentationFormat>
  <Paragraphs>126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Flujo</vt:lpstr>
      <vt:lpstr>Presentación de PowerPoint</vt:lpstr>
      <vt:lpstr>CASO</vt:lpstr>
      <vt:lpstr>VISION GENERAL DE LA PLANEACION</vt:lpstr>
      <vt:lpstr>TIPOS DE PLANES</vt:lpstr>
      <vt:lpstr>NIVELES ORGANIZACIONALES</vt:lpstr>
      <vt:lpstr>INTERACCION ENTRE TIPOS DE PLAN Y NIVELES</vt:lpstr>
      <vt:lpstr>PROCESO DE PLANEACION</vt:lpstr>
      <vt:lpstr>PROCESO DE PLANEACION</vt:lpstr>
      <vt:lpstr>PROCESO DE PLANEACION</vt:lpstr>
      <vt:lpstr>PROCESO DE PLANEACION</vt:lpstr>
      <vt:lpstr>PROCESO DE PLANEACION</vt:lpstr>
      <vt:lpstr>PROCESO DE PLANEACION</vt:lpstr>
      <vt:lpstr>PROCESO DE PLANEACION</vt:lpstr>
      <vt:lpstr>Presentación de PowerPoint</vt:lpstr>
      <vt:lpstr>HERRAMIENTAS DE PLANEACION</vt:lpstr>
      <vt:lpstr>TIPOS DE PRESUPUESTOS:</vt:lpstr>
      <vt:lpstr>PRESUPUESTO: Propuesto y Autorizado</vt:lpstr>
      <vt:lpstr>METODO DE PRUSUPUESTACION:</vt:lpstr>
      <vt:lpstr>ESTABLECER LAS METAS</vt:lpstr>
      <vt:lpstr>ADMINISTRACION POR OBJETIVOS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RH6</dc:creator>
  <cp:lastModifiedBy>s11223</cp:lastModifiedBy>
  <cp:revision>81</cp:revision>
  <cp:lastPrinted>2019-08-13T16:39:23Z</cp:lastPrinted>
  <dcterms:created xsi:type="dcterms:W3CDTF">2019-08-12T16:45:00Z</dcterms:created>
  <dcterms:modified xsi:type="dcterms:W3CDTF">2019-10-18T23:41:24Z</dcterms:modified>
</cp:coreProperties>
</file>